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53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920" b="1" i="0" u="none" strike="noStrike" baseline="0" dirty="0">
                <a:effectLst/>
              </a:rPr>
              <a:t>Сколько времени в среднем вы проводите вместе, обсуждая прочитанные книги и выполняя задания?</a:t>
            </a:r>
            <a:endParaRPr lang="ru-RU" b="1" i="0" baseline="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декабрь 2023 г.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Лист1!$A$2:$A$4</c:f>
              <c:strCache>
                <c:ptCount val="3"/>
                <c:pt idx="0">
                  <c:v>Менее 1 час</c:v>
                </c:pt>
                <c:pt idx="1">
                  <c:v>1-2 часа</c:v>
                </c:pt>
                <c:pt idx="2">
                  <c:v>Более 2 часов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0.7</c:v>
                </c:pt>
                <c:pt idx="1">
                  <c:v>0.2</c:v>
                </c:pt>
                <c:pt idx="2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BA-43EC-8F62-B5F09C0B4AF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сентябрь 2025 г.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Лист1!$A$2:$A$4</c:f>
              <c:strCache>
                <c:ptCount val="3"/>
                <c:pt idx="0">
                  <c:v>Менее 1 час</c:v>
                </c:pt>
                <c:pt idx="1">
                  <c:v>1-2 часа</c:v>
                </c:pt>
                <c:pt idx="2">
                  <c:v>Более 2 часов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0.1</c:v>
                </c:pt>
                <c:pt idx="1">
                  <c:v>0.5</c:v>
                </c:pt>
                <c:pt idx="2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BBA-43EC-8F62-B5F09C0B4A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5860240"/>
        <c:axId val="965857744"/>
      </c:barChart>
      <c:catAx>
        <c:axId val="965860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57744"/>
        <c:crosses val="autoZero"/>
        <c:auto val="1"/>
        <c:lblAlgn val="ctr"/>
        <c:lblOffset val="100"/>
        <c:noMultiLvlLbl val="0"/>
      </c:catAx>
      <c:valAx>
        <c:axId val="965857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60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3938282905443096"/>
          <c:y val="0.12037048458233969"/>
          <c:w val="0.33122666820790247"/>
          <c:h val="5.5897911563683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 baseline="0"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920" b="1" i="0" u="none" strike="noStrike" baseline="0" dirty="0">
                <a:effectLst/>
              </a:rPr>
              <a:t>Замечаете ли вы улучшение взаимопонимания в семье после участия в квестах?</a:t>
            </a:r>
            <a:endParaRPr lang="ru-RU" b="1" i="0" baseline="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сентябрь 2025 г.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Лист1!$A$2:$A$4</c:f>
              <c:strCache>
                <c:ptCount val="3"/>
                <c:pt idx="0">
                  <c:v>Да, значительно</c:v>
                </c:pt>
                <c:pt idx="1">
                  <c:v>Да, немного</c:v>
                </c:pt>
                <c:pt idx="2">
                  <c:v>Нет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0.5</c:v>
                </c:pt>
                <c:pt idx="1">
                  <c:v>0.4</c:v>
                </c:pt>
                <c:pt idx="2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BA-43EC-8F62-B5F09C0B4A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5860240"/>
        <c:axId val="965857744"/>
      </c:barChart>
      <c:catAx>
        <c:axId val="965860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57744"/>
        <c:crosses val="autoZero"/>
        <c:auto val="1"/>
        <c:lblAlgn val="ctr"/>
        <c:lblOffset val="100"/>
        <c:noMultiLvlLbl val="0"/>
      </c:catAx>
      <c:valAx>
        <c:axId val="965857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60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3938282905443096"/>
          <c:y val="0.12037048458233969"/>
          <c:w val="0.33122666820790247"/>
          <c:h val="5.5897911563683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 baseline="0"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920" b="1" i="0" u="none" strike="noStrike" baseline="0" dirty="0">
                <a:effectLst/>
              </a:rPr>
              <a:t>Какие изменения в поведении или настроении детей вы заметили после участия в квестах?</a:t>
            </a:r>
            <a:endParaRPr lang="ru-RU" b="1" i="0" baseline="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сентябрь 2025 г.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Стали более открытыми</c:v>
                </c:pt>
                <c:pt idx="1">
                  <c:v>Стали более внимательными</c:v>
                </c:pt>
                <c:pt idx="2">
                  <c:v>Стали более спокойными</c:v>
                </c:pt>
                <c:pt idx="3">
                  <c:v>Не заметил изменений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</c:v>
                </c:pt>
                <c:pt idx="1">
                  <c:v>0.3</c:v>
                </c:pt>
                <c:pt idx="2">
                  <c:v>0.2</c:v>
                </c:pt>
                <c:pt idx="3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BA-43EC-8F62-B5F09C0B4A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5860240"/>
        <c:axId val="965857744"/>
      </c:barChart>
      <c:catAx>
        <c:axId val="965860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57744"/>
        <c:crosses val="autoZero"/>
        <c:auto val="1"/>
        <c:lblAlgn val="ctr"/>
        <c:lblOffset val="100"/>
        <c:noMultiLvlLbl val="0"/>
      </c:catAx>
      <c:valAx>
        <c:axId val="965857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60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3938282905443096"/>
          <c:y val="0.12037048458233969"/>
          <c:w val="0.33122666820790247"/>
          <c:h val="5.5897911563683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 baseline="0"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920" b="1" i="0" u="none" strike="noStrike" baseline="0" dirty="0">
                <a:effectLst/>
              </a:rPr>
              <a:t>Какие аспекты литературных квестов вам нравятся больше всего?</a:t>
            </a:r>
            <a:endParaRPr lang="ru-RU" b="1" i="0" baseline="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сентябрь 2025 г.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Совместное времяпрепровождение</c:v>
                </c:pt>
                <c:pt idx="1">
                  <c:v>Обсуждение книг</c:v>
                </c:pt>
                <c:pt idx="2">
                  <c:v>Выполнение заданий</c:v>
                </c:pt>
                <c:pt idx="3">
                  <c:v>Другое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</c:v>
                </c:pt>
                <c:pt idx="1">
                  <c:v>0.3</c:v>
                </c:pt>
                <c:pt idx="2">
                  <c:v>0.15</c:v>
                </c:pt>
                <c:pt idx="3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BA-43EC-8F62-B5F09C0B4A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5860240"/>
        <c:axId val="965857744"/>
      </c:barChart>
      <c:catAx>
        <c:axId val="965860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57744"/>
        <c:crosses val="autoZero"/>
        <c:auto val="1"/>
        <c:lblAlgn val="ctr"/>
        <c:lblOffset val="100"/>
        <c:noMultiLvlLbl val="0"/>
      </c:catAx>
      <c:valAx>
        <c:axId val="965857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60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3938282905443096"/>
          <c:y val="0.12037048458233969"/>
          <c:w val="0.33122666820790247"/>
          <c:h val="5.5897911563683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 baseline="0"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920" b="1" i="0" u="none" strike="noStrike" baseline="0" dirty="0">
                <a:effectLst/>
              </a:rPr>
              <a:t>Как часто ты обсуждаешь прочитанные книги с родителями?</a:t>
            </a:r>
            <a:endParaRPr lang="ru-RU" b="1" i="0" baseline="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декабрь 2024 г.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Очень часто</c:v>
                </c:pt>
                <c:pt idx="1">
                  <c:v>Часто</c:v>
                </c:pt>
                <c:pt idx="2">
                  <c:v>Редко</c:v>
                </c:pt>
                <c:pt idx="3">
                  <c:v>Никогда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0.15</c:v>
                </c:pt>
                <c:pt idx="1">
                  <c:v>0.25</c:v>
                </c:pt>
                <c:pt idx="2">
                  <c:v>0.4</c:v>
                </c:pt>
                <c:pt idx="3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BA-43EC-8F62-B5F09C0B4AF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сентябрь 2025 г.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Очень часто</c:v>
                </c:pt>
                <c:pt idx="1">
                  <c:v>Часто</c:v>
                </c:pt>
                <c:pt idx="2">
                  <c:v>Редко</c:v>
                </c:pt>
                <c:pt idx="3">
                  <c:v>Никогда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0.4</c:v>
                </c:pt>
                <c:pt idx="1">
                  <c:v>0.35</c:v>
                </c:pt>
                <c:pt idx="2">
                  <c:v>0.2</c:v>
                </c:pt>
                <c:pt idx="3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B59-4E82-92D9-412BD37461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5860240"/>
        <c:axId val="965857744"/>
      </c:barChart>
      <c:catAx>
        <c:axId val="965860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57744"/>
        <c:crosses val="autoZero"/>
        <c:auto val="1"/>
        <c:lblAlgn val="ctr"/>
        <c:lblOffset val="100"/>
        <c:noMultiLvlLbl val="0"/>
      </c:catAx>
      <c:valAx>
        <c:axId val="965857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60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3938282905443096"/>
          <c:y val="0.12037048458233969"/>
          <c:w val="0.33122666820790247"/>
          <c:h val="5.5897911563683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 baseline="0"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920" b="1" i="0" u="none" strike="noStrike" baseline="0" dirty="0">
                <a:effectLst/>
              </a:rPr>
              <a:t>Чувствуешь ли ты, что стал(а) ближе к родителям после участия в квестах?</a:t>
            </a:r>
            <a:endParaRPr lang="ru-RU" b="1" i="0" baseline="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сентябрь 2025 г.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Лист1!$A$2:$A$4</c:f>
              <c:strCache>
                <c:ptCount val="3"/>
                <c:pt idx="0">
                  <c:v>Да, значительно</c:v>
                </c:pt>
                <c:pt idx="1">
                  <c:v>Да, немного</c:v>
                </c:pt>
                <c:pt idx="2">
                  <c:v>Нет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0.4</c:v>
                </c:pt>
                <c:pt idx="1">
                  <c:v>0.45</c:v>
                </c:pt>
                <c:pt idx="2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BA-43EC-8F62-B5F09C0B4A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5860240"/>
        <c:axId val="965857744"/>
      </c:barChart>
      <c:catAx>
        <c:axId val="965860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57744"/>
        <c:crosses val="autoZero"/>
        <c:auto val="1"/>
        <c:lblAlgn val="ctr"/>
        <c:lblOffset val="100"/>
        <c:noMultiLvlLbl val="0"/>
      </c:catAx>
      <c:valAx>
        <c:axId val="965857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60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3938282905443096"/>
          <c:y val="0.12037048458233969"/>
          <c:w val="0.16922151458452436"/>
          <c:h val="5.5897911563683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 baseline="0"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920" b="1" i="0" u="none" strike="noStrike" baseline="0" dirty="0">
                <a:effectLst/>
              </a:rPr>
              <a:t>Какие изменения в твоем настроении или поведении ты заметил(а) после участия в квестах?</a:t>
            </a:r>
            <a:endParaRPr lang="ru-RU" b="1" i="0" baseline="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сентябрь 2025 г.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Стал(а) более радостным(ой)</c:v>
                </c:pt>
                <c:pt idx="1">
                  <c:v>Стал(а) более спокойным(ой)</c:v>
                </c:pt>
                <c:pt idx="2">
                  <c:v>Стал(а) более внимательным(ой)</c:v>
                </c:pt>
                <c:pt idx="3">
                  <c:v>Не заметил(а) изменений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0.45</c:v>
                </c:pt>
                <c:pt idx="1">
                  <c:v>0.3</c:v>
                </c:pt>
                <c:pt idx="2">
                  <c:v>0.15</c:v>
                </c:pt>
                <c:pt idx="3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BA-43EC-8F62-B5F09C0B4A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5860240"/>
        <c:axId val="965857744"/>
      </c:barChart>
      <c:catAx>
        <c:axId val="965860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57744"/>
        <c:crosses val="autoZero"/>
        <c:auto val="1"/>
        <c:lblAlgn val="ctr"/>
        <c:lblOffset val="100"/>
        <c:noMultiLvlLbl val="0"/>
      </c:catAx>
      <c:valAx>
        <c:axId val="965857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60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3938282905443096"/>
          <c:y val="0.12037048458233969"/>
          <c:w val="0.16922151458452436"/>
          <c:h val="5.5897911563683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 baseline="0"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920" b="1" i="0" u="none" strike="noStrike" baseline="0" dirty="0">
                <a:effectLst/>
              </a:rPr>
              <a:t>Что тебе больше всего нравится в литературных квестах?</a:t>
            </a:r>
            <a:endParaRPr lang="ru-RU" b="1" i="0" baseline="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сентябрь 2025 г.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Время, проведенное с семьей</c:v>
                </c:pt>
                <c:pt idx="1">
                  <c:v>Обсуждение книг</c:v>
                </c:pt>
                <c:pt idx="2">
                  <c:v>Выполнение заданий</c:v>
                </c:pt>
                <c:pt idx="3">
                  <c:v>Другое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</c:v>
                </c:pt>
                <c:pt idx="1">
                  <c:v>0.2</c:v>
                </c:pt>
                <c:pt idx="2">
                  <c:v>0.25</c:v>
                </c:pt>
                <c:pt idx="3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BA-43EC-8F62-B5F09C0B4A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5860240"/>
        <c:axId val="965857744"/>
      </c:barChart>
      <c:catAx>
        <c:axId val="965860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57744"/>
        <c:crosses val="autoZero"/>
        <c:auto val="1"/>
        <c:lblAlgn val="ctr"/>
        <c:lblOffset val="100"/>
        <c:noMultiLvlLbl val="0"/>
      </c:catAx>
      <c:valAx>
        <c:axId val="965857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860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3938282905443096"/>
          <c:y val="0.12037048458233969"/>
          <c:w val="0.16922151458452436"/>
          <c:h val="5.5897911563683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 baseline="0"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557F9A-DA34-4E32-8AC6-D8B47A8C37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8FAF697-C3D1-4DD5-884E-47D6F6149D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AB3A057-30E0-4D17-91B2-342F1FF38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414D-DA41-43CD-8448-62B592CD4DE1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9B68D7-2526-4748-A82C-4B6C24218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D401CB-8290-4120-AFC6-CB7EBE287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C61A-A3F1-445F-A609-026872EC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056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E453FB-DF7A-469F-BBB2-6F2679149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3E0EA29-F3AA-478C-AD73-495CAB4C1B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14B005-31A3-4F69-853B-D96BF2BCB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414D-DA41-43CD-8448-62B592CD4DE1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37452C5-9C73-4DA5-82BD-43925E0F2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BF557B8-DD36-4CC5-ACA1-F01ACFC76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C61A-A3F1-445F-A609-026872EC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114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E82BA6C-300D-4836-86D2-BF250C3495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FBCFF9F-D6B4-4A3B-9273-F1EE850F79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560B748-3645-4A8E-8039-F111CD985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414D-DA41-43CD-8448-62B592CD4DE1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E1F9B4A-059E-4305-BCBF-AE24F1538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FDB22B9-CE86-459D-8690-1C649B53B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C61A-A3F1-445F-A609-026872EC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937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CC8C1F-70DA-435D-9859-FD7EFAB8F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0C2354-BD12-4E0C-A7DA-6C0A945683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078EFB2-D124-4ED4-BDA4-7E41B5E95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414D-DA41-43CD-8448-62B592CD4DE1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2B8C6F-99CA-4918-8DE0-40456F12A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9737E7F-F091-4EA5-9BE3-4E8504E54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C61A-A3F1-445F-A609-026872EC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645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F33DC3-4359-4384-B1EE-3414E1881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03DB8B4-7793-4929-94BE-F829C067AE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C2C167-B726-43B0-AB80-8D508D7D7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414D-DA41-43CD-8448-62B592CD4DE1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7A8FBA-7728-47F0-8CA4-18AAE0D57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00E4349-7357-4D25-AF8B-93B7F9366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C61A-A3F1-445F-A609-026872EC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710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56D92B-1C5F-4386-B19C-9F6EAD5FA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6D7129-673D-4FB1-945F-7E2A74738C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4A494C6-F819-45FD-8826-1DEF551E39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55ED202-E5BA-48A2-A8F5-4E81A0C0E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414D-DA41-43CD-8448-62B592CD4DE1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73B3E39-808F-4D28-ABB0-3200A8E91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03B60F8-B3E9-487C-A8A2-9DA95B254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C61A-A3F1-445F-A609-026872EC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844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0EA1DE-3128-449C-A695-B5A7A95FD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7052355-0893-44C8-ACC3-33A60AB80F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D264851-BC1C-4563-91D7-133E452DBA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764F706-029D-450C-BF52-671A35CD0C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F3CCC1D-8AC4-45F6-8CA2-41D06B5D60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9F52C34-B6A8-4729-B15D-35C0E5BC9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414D-DA41-43CD-8448-62B592CD4DE1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C79ED35-4715-4A72-827F-A629480E2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8FD87AB-E0D7-4540-B405-1C2D701A3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C61A-A3F1-445F-A609-026872EC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551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B2DD94-C1BE-45BD-A013-18EB6FDF9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3D42204-FD55-4FEA-A40A-87F50260A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414D-DA41-43CD-8448-62B592CD4DE1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DAEC4F8-91F4-4CA9-9F04-75ADBBDCE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5025A53-6585-46EF-8E1B-7BE5D198B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C61A-A3F1-445F-A609-026872EC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268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2CC07B5-8679-4B26-8C25-E83C99A3A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414D-DA41-43CD-8448-62B592CD4DE1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F5047CC-57E2-4540-849F-E4C0F17E2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8E64083-CB0A-483C-B994-567CF11FF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C61A-A3F1-445F-A609-026872EC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263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E3B1D0-502C-4A28-9077-645DCDAD3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0B0CA9-B57C-47EC-8FEA-021CF023F7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543F575-F571-4B3E-924B-639DC751C1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2084983-91F1-47E6-9D2E-66ED21E5E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414D-DA41-43CD-8448-62B592CD4DE1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9511DBE-8D62-405B-899B-FC83D3AD7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9377788-6847-461B-B707-1BEDDD065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C61A-A3F1-445F-A609-026872EC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738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7953D2-307D-474A-9D39-21572C1ED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2915671-0958-495F-A9AB-E68C5AC1B5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132014D-253B-4682-BF3F-7E15C78E89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68EB436-B98F-4C53-8B6D-11F668D58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414D-DA41-43CD-8448-62B592CD4DE1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121D33F-0DB1-4B5E-B3BC-546A6DBA2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4D9815D-ABC9-4535-AB58-93C5A4D31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C61A-A3F1-445F-A609-026872EC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004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2B88BA-F11F-41CB-821B-A93834EF2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1C424B2-A692-4CE2-B6FA-F966DBFE59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575C61-64A2-42CA-BAF2-E962973A03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2414D-DA41-43CD-8448-62B592CD4DE1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24D91C-C008-4522-9B86-2A6ADC3860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97580AE-A3A0-4E8C-AA3C-2D0B20F569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DC61A-A3F1-445F-A609-026872EC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326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29E02B-C56F-4BD0-B0C4-0FC4FF4539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35723" y="1574176"/>
            <a:ext cx="9144000" cy="2387600"/>
          </a:xfrm>
        </p:spPr>
        <p:txBody>
          <a:bodyPr>
            <a:normAutofit/>
          </a:bodyPr>
          <a:lstStyle/>
          <a:p>
            <a:r>
              <a:rPr lang="ru-RU" sz="7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Семейные литературные квесты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7304C29-86BE-43FD-917D-6B881EF53C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18493" y="4434376"/>
            <a:ext cx="9144000" cy="1655762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промежуточные результаты</a:t>
            </a:r>
          </a:p>
          <a:p>
            <a:endParaRPr lang="ru-RU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2DA5208-FAA2-4AB2-95A5-89E2277A40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4923" y="4854646"/>
            <a:ext cx="1729725" cy="20033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4900AE-0146-40A8-811E-8A7D1B2A9DC2}"/>
              </a:ext>
            </a:extLst>
          </p:cNvPr>
          <p:cNvSpPr txBox="1"/>
          <p:nvPr/>
        </p:nvSpPr>
        <p:spPr>
          <a:xfrm>
            <a:off x="1840523" y="398585"/>
            <a:ext cx="853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Муниципальное общеобразовательное учреждение</a:t>
            </a:r>
          </a:p>
          <a:p>
            <a:pPr algn="ctr"/>
            <a:r>
              <a:rPr lang="ru-RU" sz="2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«Средняя школа с углубленным изучением отдельных предметов №81 Центрального района Волгограда»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1AC95D-2FA4-4BE4-BE33-9F8501C08C5A}"/>
              </a:ext>
            </a:extLst>
          </p:cNvPr>
          <p:cNvSpPr txBox="1"/>
          <p:nvPr/>
        </p:nvSpPr>
        <p:spPr>
          <a:xfrm>
            <a:off x="1934308" y="5348491"/>
            <a:ext cx="80537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Психолог МОУ СШ№81</a:t>
            </a:r>
          </a:p>
          <a:p>
            <a:pPr algn="r"/>
            <a:r>
              <a:rPr lang="ru-RU" sz="2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Киселева И.И.</a:t>
            </a:r>
          </a:p>
        </p:txBody>
      </p:sp>
    </p:spTree>
    <p:extLst>
      <p:ext uri="{BB962C8B-B14F-4D97-AF65-F5344CB8AC3E}">
        <p14:creationId xmlns:p14="http://schemas.microsoft.com/office/powerpoint/2010/main" val="591809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4C02D7-117D-4A14-8152-BB2BB42D9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814" y="365126"/>
            <a:ext cx="10075985" cy="6430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Результаты анкетирования для родителей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74890B43-3898-45A8-AA83-5B598F9B61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1564255"/>
              </p:ext>
            </p:extLst>
          </p:nvPr>
        </p:nvGraphicFramePr>
        <p:xfrm>
          <a:off x="351693" y="1008186"/>
          <a:ext cx="11488616" cy="5756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89376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4C02D7-117D-4A14-8152-BB2BB42D9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814" y="365126"/>
            <a:ext cx="10075985" cy="6430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Результаты анкетирования для родителей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74890B43-3898-45A8-AA83-5B598F9B61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5503502"/>
              </p:ext>
            </p:extLst>
          </p:nvPr>
        </p:nvGraphicFramePr>
        <p:xfrm>
          <a:off x="351693" y="1008186"/>
          <a:ext cx="11488616" cy="5756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10249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4C02D7-117D-4A14-8152-BB2BB42D9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814" y="365126"/>
            <a:ext cx="10075985" cy="6430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Результаты анкетирования для родителей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74890B43-3898-45A8-AA83-5B598F9B61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1362339"/>
              </p:ext>
            </p:extLst>
          </p:nvPr>
        </p:nvGraphicFramePr>
        <p:xfrm>
          <a:off x="351693" y="1008186"/>
          <a:ext cx="11488616" cy="5756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58007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4C02D7-117D-4A14-8152-BB2BB42D9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814" y="365126"/>
            <a:ext cx="10075985" cy="6430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Результаты анкетирования для родителей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74890B43-3898-45A8-AA83-5B598F9B61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7587052"/>
              </p:ext>
            </p:extLst>
          </p:nvPr>
        </p:nvGraphicFramePr>
        <p:xfrm>
          <a:off x="351693" y="1008186"/>
          <a:ext cx="11488616" cy="5756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52338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4C02D7-117D-4A14-8152-BB2BB42D9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814" y="365126"/>
            <a:ext cx="10075985" cy="6430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Результаты анкетирования для детей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74890B43-3898-45A8-AA83-5B598F9B61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7573529"/>
              </p:ext>
            </p:extLst>
          </p:nvPr>
        </p:nvGraphicFramePr>
        <p:xfrm>
          <a:off x="351693" y="1008186"/>
          <a:ext cx="11488616" cy="5756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76411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4C02D7-117D-4A14-8152-BB2BB42D9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814" y="365126"/>
            <a:ext cx="10075985" cy="6430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Результаты анкетирования для детей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74890B43-3898-45A8-AA83-5B598F9B61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4035827"/>
              </p:ext>
            </p:extLst>
          </p:nvPr>
        </p:nvGraphicFramePr>
        <p:xfrm>
          <a:off x="351693" y="1008186"/>
          <a:ext cx="11488616" cy="5756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86472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4C02D7-117D-4A14-8152-BB2BB42D9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814" y="365126"/>
            <a:ext cx="10075985" cy="6430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Результаты анкетирования для детей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74890B43-3898-45A8-AA83-5B598F9B61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3996501"/>
              </p:ext>
            </p:extLst>
          </p:nvPr>
        </p:nvGraphicFramePr>
        <p:xfrm>
          <a:off x="351693" y="1008186"/>
          <a:ext cx="11488616" cy="5756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58001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4C02D7-117D-4A14-8152-BB2BB42D9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814" y="365126"/>
            <a:ext cx="10075985" cy="6430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Результаты анкетирования для детей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74890B43-3898-45A8-AA83-5B598F9B61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6039654"/>
              </p:ext>
            </p:extLst>
          </p:nvPr>
        </p:nvGraphicFramePr>
        <p:xfrm>
          <a:off x="351693" y="1008186"/>
          <a:ext cx="11488616" cy="5756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862408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167</Words>
  <Application>Microsoft Office PowerPoint</Application>
  <PresentationFormat>Широкоэкранный</PresentationFormat>
  <Paragraphs>22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Семейные литературные квесты</vt:lpstr>
      <vt:lpstr>Результаты анкетирования для родителей</vt:lpstr>
      <vt:lpstr>Результаты анкетирования для родителей</vt:lpstr>
      <vt:lpstr>Результаты анкетирования для родителей</vt:lpstr>
      <vt:lpstr>Результаты анкетирования для родителей</vt:lpstr>
      <vt:lpstr>Результаты анкетирования для детей</vt:lpstr>
      <vt:lpstr>Результаты анкетирования для детей</vt:lpstr>
      <vt:lpstr>Результаты анкетирования для детей</vt:lpstr>
      <vt:lpstr>Результаты анкетирования для детей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Семейные литературные квесты</dc:title>
  <dc:creator>Jam Kate</dc:creator>
  <cp:lastModifiedBy>Jam Kate</cp:lastModifiedBy>
  <cp:revision>9</cp:revision>
  <dcterms:created xsi:type="dcterms:W3CDTF">2024-09-25T06:36:41Z</dcterms:created>
  <dcterms:modified xsi:type="dcterms:W3CDTF">2024-09-25T08:19:54Z</dcterms:modified>
</cp:coreProperties>
</file>